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7"/>
  </p:notesMasterIdLst>
  <p:sldIdLst>
    <p:sldId id="256" r:id="rId2"/>
    <p:sldId id="257" r:id="rId3"/>
    <p:sldId id="258" r:id="rId4"/>
    <p:sldId id="259" r:id="rId5"/>
    <p:sldId id="260" r:id="rId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72" autoAdjust="0"/>
    <p:restoredTop sz="94660"/>
  </p:normalViewPr>
  <p:slideViewPr>
    <p:cSldViewPr snapToGrid="0">
      <p:cViewPr varScale="1">
        <p:scale>
          <a:sx n="77" d="100"/>
          <a:sy n="77" d="100"/>
        </p:scale>
        <p:origin x="468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127DE5-8157-4960-907E-3DDEC4C6E601}" type="datetimeFigureOut">
              <a:rPr lang="en-US"/>
              <a:t>1/31/2017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D7CD3BC-44B6-4569-88EB-267BAADC479C}" type="slidenum">
              <a:rPr lang="en-US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3431414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7CD3BC-44B6-4569-88EB-267BAADC479C}" type="slidenum">
              <a:rPr lang="en-US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157054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7CD3BC-44B6-4569-88EB-267BAADC479C}" type="slidenum">
              <a:rPr lang="en-US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388270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7CD3BC-44B6-4569-88EB-267BAADC479C}" type="slidenum">
              <a:rPr lang="en-US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636845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D7CD3BC-44B6-4569-88EB-267BAADC479C}" type="slidenum">
              <a:rPr lang="en-US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220301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91384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1255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18414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89582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29054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94456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1/31/2017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Budget Report </a:t>
            </a:r>
            <a:br>
              <a:rPr lang="EN-US" dirty="0"/>
            </a:br>
            <a:r>
              <a:rPr lang="EN-US" sz="4000" dirty="0">
                <a:solidFill>
                  <a:srgbClr val="000000"/>
                </a:solidFill>
                <a:latin typeface="Calibri Light"/>
              </a:rPr>
              <a:t>January 2017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endParaRPr lang="EN-US" dirty="0">
              <a:solidFill>
                <a:srgbClr val="000000"/>
              </a:solidFill>
              <a:latin typeface="Calibri"/>
            </a:endParaRPr>
          </a:p>
          <a:p>
            <a:r>
              <a:rPr lang="EN-US" dirty="0">
                <a:solidFill>
                  <a:srgbClr val="000000"/>
                </a:solidFill>
                <a:latin typeface="Calibri"/>
              </a:rPr>
              <a:t>Submitted by John Lloyd</a:t>
            </a:r>
          </a:p>
          <a:p>
            <a:r>
              <a:rPr lang="EN-US" sz="1800" dirty="0">
                <a:solidFill>
                  <a:srgbClr val="000000"/>
                </a:solidFill>
                <a:latin typeface="Calibri"/>
              </a:rPr>
              <a:t>Chair, Budget Committee</a:t>
            </a:r>
          </a:p>
        </p:txBody>
      </p:sp>
    </p:spTree>
    <p:extLst>
      <p:ext uri="{BB962C8B-B14F-4D97-AF65-F5344CB8AC3E}">
        <p14:creationId xmlns:p14="http://schemas.microsoft.com/office/powerpoint/2010/main" val="109857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University Budget Overview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VP and CFO Danielle Manning </a:t>
            </a:r>
          </a:p>
          <a:p>
            <a:pPr lvl="1"/>
            <a:r>
              <a:rPr lang="EN-US" dirty="0"/>
              <a:t>AVP for Finance Darwin </a:t>
            </a:r>
            <a:r>
              <a:rPr lang="EN-US" dirty="0" err="1"/>
              <a:t>Labordo</a:t>
            </a:r>
          </a:p>
          <a:p>
            <a:pPr lvl="1"/>
            <a:r>
              <a:rPr lang="EN-US" dirty="0"/>
              <a:t>Director of Budget Office Mark Lopez 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dirty="0"/>
              <a:t>Key goals/objectives: </a:t>
            </a:r>
          </a:p>
          <a:p>
            <a:pPr lvl="1"/>
            <a:r>
              <a:rPr lang="EN-US" dirty="0"/>
              <a:t>Sources of revenue, allocation of resources. </a:t>
            </a:r>
          </a:p>
          <a:p>
            <a:pPr lvl="1"/>
            <a:r>
              <a:rPr lang="EN-US" dirty="0"/>
              <a:t>Multi-year budget plan in progress </a:t>
            </a:r>
          </a:p>
          <a:p>
            <a:pPr lvl="1"/>
            <a:r>
              <a:rPr lang="EN-US" dirty="0"/>
              <a:t>Getting budget information to campus community earlier. </a:t>
            </a:r>
          </a:p>
        </p:txBody>
      </p:sp>
    </p:spTree>
    <p:extLst>
      <p:ext uri="{BB962C8B-B14F-4D97-AF65-F5344CB8AC3E}">
        <p14:creationId xmlns:p14="http://schemas.microsoft.com/office/powerpoint/2010/main" val="12747340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Sources of Revenue 2016-17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 fontScale="92500" lnSpcReduction="20000"/>
          </a:bodyPr>
          <a:lstStyle/>
          <a:p>
            <a:r>
              <a:rPr lang="EN-US" dirty="0"/>
              <a:t>State Appropriations:   $131.3M </a:t>
            </a:r>
          </a:p>
          <a:p>
            <a:r>
              <a:rPr lang="EN-US" dirty="0"/>
              <a:t>Tuition Fees                    $124.2M </a:t>
            </a:r>
          </a:p>
          <a:p>
            <a:r>
              <a:rPr lang="EN-US" dirty="0"/>
              <a:t>Non-res tuition              $     9.5M </a:t>
            </a:r>
          </a:p>
          <a:p>
            <a:r>
              <a:rPr lang="EN-US" dirty="0"/>
              <a:t>Other Student Fees      $   18.8M </a:t>
            </a:r>
          </a:p>
          <a:p>
            <a:r>
              <a:rPr lang="EN-US" dirty="0"/>
              <a:t>C.O. Allocations             $     3.3M* </a:t>
            </a:r>
          </a:p>
          <a:p>
            <a:r>
              <a:rPr lang="EN-US" dirty="0"/>
              <a:t>Carryforward                 $   55.9M* </a:t>
            </a:r>
          </a:p>
          <a:p>
            <a:pPr marL="0" indent="0">
              <a:buNone/>
            </a:pPr>
            <a:endParaRPr lang="EN-US" dirty="0"/>
          </a:p>
          <a:p>
            <a:r>
              <a:rPr lang="EN-US" b="1" dirty="0"/>
              <a:t>Total                                 $343.3M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*</a:t>
            </a:r>
            <a:r>
              <a:rPr lang="EN-US" sz="2000" dirty="0"/>
              <a:t>One-time funds. </a:t>
            </a:r>
          </a:p>
        </p:txBody>
      </p:sp>
    </p:spTree>
    <p:extLst>
      <p:ext uri="{BB962C8B-B14F-4D97-AF65-F5344CB8AC3E}">
        <p14:creationId xmlns:p14="http://schemas.microsoft.com/office/powerpoint/2010/main" val="348595813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Division Allocations 2016-17 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vert="horz" lIns="91440" tIns="45720" rIns="91440" bIns="45720" rtlCol="0" anchor="t">
            <a:normAutofit/>
          </a:bodyPr>
          <a:lstStyle/>
          <a:p>
            <a:r>
              <a:rPr lang="EN-US" dirty="0"/>
              <a:t>President                        $    2.2M </a:t>
            </a:r>
          </a:p>
          <a:p>
            <a:r>
              <a:rPr lang="EN-US" dirty="0"/>
              <a:t>Academic Affairs           $118.2M </a:t>
            </a:r>
          </a:p>
          <a:p>
            <a:r>
              <a:rPr lang="EN-US" dirty="0"/>
              <a:t>Admin Affairs                 $  23.7M </a:t>
            </a:r>
          </a:p>
          <a:p>
            <a:r>
              <a:rPr lang="EN-US" dirty="0"/>
              <a:t>IT                                      $  13.7M </a:t>
            </a:r>
          </a:p>
          <a:p>
            <a:r>
              <a:rPr lang="EN-US" dirty="0"/>
              <a:t>Student Affairs               $  21.3M </a:t>
            </a:r>
          </a:p>
          <a:p>
            <a:r>
              <a:rPr lang="EN-US" dirty="0"/>
              <a:t>Univ. Advancement       $    4.5M 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Note: $1.7M enrollment growth funds went to instruction. 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1788293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cademic Senate Report 2017 01 18.jpg"/>
          <p:cNvPicPr>
            <a:picLocks noChangeAspect="1"/>
          </p:cNvPicPr>
          <p:nvPr/>
        </p:nvPicPr>
        <p:blipFill>
          <a:blip r:embed="rId3"/>
          <a:srcRect l="4179" t="8526" r="4040" b="14517"/>
          <a:stretch>
            <a:fillRect/>
          </a:stretch>
        </p:blipFill>
        <p:spPr>
          <a:xfrm>
            <a:off x="590550" y="600075"/>
            <a:ext cx="10911782" cy="55510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012395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33</Words>
  <Application>Microsoft Office PowerPoint</Application>
  <PresentationFormat>Widescreen</PresentationFormat>
  <Paragraphs>37</Paragraphs>
  <Slides>5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office theme</vt:lpstr>
      <vt:lpstr>Budget Report  January 2017</vt:lpstr>
      <vt:lpstr>University Budget Overview</vt:lpstr>
      <vt:lpstr>Sources of Revenue 2016-17</vt:lpstr>
      <vt:lpstr>Division Allocations 2016-17 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Valerie Otto</dc:creator>
  <cp:lastModifiedBy>Valerie Otto</cp:lastModifiedBy>
  <cp:revision>5</cp:revision>
  <dcterms:created xsi:type="dcterms:W3CDTF">2013-07-15T20:26:40Z</dcterms:created>
  <dcterms:modified xsi:type="dcterms:W3CDTF">2017-01-31T22:08:43Z</dcterms:modified>
</cp:coreProperties>
</file>